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</p:sldMasterIdLst>
  <p:notesMasterIdLst>
    <p:notesMasterId r:id="rId22"/>
  </p:notesMasterIdLst>
  <p:handoutMasterIdLst>
    <p:handoutMasterId r:id="rId23"/>
  </p:handoutMasterIdLst>
  <p:sldIdLst>
    <p:sldId id="4119" r:id="rId5"/>
    <p:sldId id="4133" r:id="rId6"/>
    <p:sldId id="4146" r:id="rId7"/>
    <p:sldId id="4138" r:id="rId8"/>
    <p:sldId id="4157" r:id="rId9"/>
    <p:sldId id="4158" r:id="rId10"/>
    <p:sldId id="4137" r:id="rId11"/>
    <p:sldId id="4151" r:id="rId12"/>
    <p:sldId id="4152" r:id="rId13"/>
    <p:sldId id="4154" r:id="rId14"/>
    <p:sldId id="4155" r:id="rId15"/>
    <p:sldId id="4156" r:id="rId16"/>
    <p:sldId id="4153" r:id="rId17"/>
    <p:sldId id="4149" r:id="rId18"/>
    <p:sldId id="4159" r:id="rId19"/>
    <p:sldId id="4160" r:id="rId20"/>
    <p:sldId id="4004" r:id="rId21"/>
  </p:sldIdLst>
  <p:sldSz cx="12192000" cy="6858000"/>
  <p:notesSz cx="6794500" cy="9906000"/>
  <p:defaultTextStyle>
    <a:defPPr>
      <a:defRPr lang="pt-BR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" initials="G" lastIdx="77" clrIdx="0"/>
  <p:cmAuthor id="1" name="Gabriel Ervilha" initials="GE" lastIdx="36" clrIdx="1"/>
  <p:cmAuthor id="2" name="Fernanda de Souza Lima da Costa e Silva" initials="FdSLdCeS" lastIdx="8" clrIdx="2"/>
  <p:cmAuthor id="3" name="Manuela Hungerbuhler" initials="MH" lastIdx="37" clrIdx="3">
    <p:extLst>
      <p:ext uri="{19B8F6BF-5375-455C-9EA6-DF929625EA0E}">
        <p15:presenceInfo xmlns:p15="http://schemas.microsoft.com/office/powerpoint/2012/main" userId="83c7b8126621ba88" providerId="Windows Live"/>
      </p:ext>
    </p:extLst>
  </p:cmAuthor>
  <p:cmAuthor id="4" name="Monica Monteiro" initials="MM" lastIdx="32" clrIdx="4">
    <p:extLst>
      <p:ext uri="{19B8F6BF-5375-455C-9EA6-DF929625EA0E}">
        <p15:presenceInfo xmlns:p15="http://schemas.microsoft.com/office/powerpoint/2012/main" userId="7042652b07443869" providerId="Windows Live"/>
      </p:ext>
    </p:extLst>
  </p:cmAuthor>
  <p:cmAuthor id="5" name="Juliana Del Santoro Reis" initials="JDSR" lastIdx="9" clrIdx="5">
    <p:extLst>
      <p:ext uri="{19B8F6BF-5375-455C-9EA6-DF929625EA0E}">
        <p15:presenceInfo xmlns:p15="http://schemas.microsoft.com/office/powerpoint/2012/main" userId="ea8db2e915596f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FDA"/>
    <a:srgbClr val="65B32E"/>
    <a:srgbClr val="008974"/>
    <a:srgbClr val="D2870B"/>
    <a:srgbClr val="006FB9"/>
    <a:srgbClr val="009933"/>
    <a:srgbClr val="1E428B"/>
    <a:srgbClr val="97491D"/>
    <a:srgbClr val="BD5B25"/>
    <a:srgbClr val="52B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580" autoAdjust="0"/>
    <p:restoredTop sz="93792" autoAdjust="0"/>
  </p:normalViewPr>
  <p:slideViewPr>
    <p:cSldViewPr snapToGrid="0">
      <p:cViewPr varScale="1">
        <p:scale>
          <a:sx n="67" d="100"/>
          <a:sy n="67" d="100"/>
        </p:scale>
        <p:origin x="288" y="44"/>
      </p:cViewPr>
      <p:guideLst>
        <p:guide orient="horz" pos="2251"/>
        <p:guide pos="39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800" y="-29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5092F14-4EA2-4707-8DAA-2EB89802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5B6981-2B9A-410F-AF61-545C1D476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A07FBC25-7EE0-40D7-B8C4-B6D801F68922}" type="datetimeFigureOut">
              <a:rPr lang="pt-BR" smtClean="0"/>
              <a:pPr/>
              <a:t>21/08/2023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F72678-A991-47AC-A906-D292E57A0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AFA0FE-1C16-4E79-AABF-2E1A36EA6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15E1BE4-4DEA-4944-AB28-0B54F7C11F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133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B167CFB9-5951-4992-96D7-E414957DA221}" type="datetimeFigureOut">
              <a:rPr lang="pt-BR" smtClean="0"/>
              <a:pPr/>
              <a:t>21/08/2023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B368B1CB-06F0-4EF3-B58F-D7B00E25312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6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17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3097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2359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0487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656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283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4099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617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5267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654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363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9523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jpe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9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5" y="6167652"/>
            <a:ext cx="882809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pt-BR" sz="1100" dirty="0"/>
              <a:t>CLASSIFICAÇÃO: Documento controlado	RESTRIÇÃO DE ACESSO: </a:t>
            </a:r>
            <a:r>
              <a:rPr lang="pt-BR" sz="1100" dirty="0" err="1"/>
              <a:t>xxxx</a:t>
            </a:r>
            <a:r>
              <a:rPr lang="pt-BR" sz="1100" dirty="0"/>
              <a:t>	UNIDADE GESTORA: XX/XXXX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1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12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9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0224B5-B074-0AB9-EF5B-86F6C82E7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97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7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94D870-0CE4-B7FC-84E3-CCA25CAD8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0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19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97D6106A-0DC7-064B-1D48-346E36485E9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1997ECB7-0C2D-0044-2DA2-A46FED06D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5" name="Imagem 12">
            <a:extLst>
              <a:ext uri="{FF2B5EF4-FFF2-40B4-BE49-F238E27FC236}">
                <a16:creationId xmlns:a16="http://schemas.microsoft.com/office/drawing/2014/main" id="{35B51371-4B08-49AA-D9A7-CCDCFAFDD9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3" name="Imagem 2" descr="Moinho de vento de metal&#10;&#10;Descrição gerada automaticamente com confiança média">
            <a:extLst>
              <a:ext uri="{FF2B5EF4-FFF2-40B4-BE49-F238E27FC236}">
                <a16:creationId xmlns:a16="http://schemas.microsoft.com/office/drawing/2014/main" id="{409D4B29-0170-E612-1721-F9B7B6630A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2" t="-3251" r="38762" b="3251"/>
          <a:stretch/>
        </p:blipFill>
        <p:spPr>
          <a:xfrm>
            <a:off x="-3387158" y="-2006917"/>
            <a:ext cx="8127970" cy="7617142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4">
            <a:extLst>
              <a:ext uri="{FF2B5EF4-FFF2-40B4-BE49-F238E27FC236}">
                <a16:creationId xmlns:a16="http://schemas.microsoft.com/office/drawing/2014/main" id="{22E6C50B-DB8D-CA10-21B4-EA31F0ED11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740" y="0"/>
            <a:ext cx="4293326" cy="6481089"/>
          </a:xfrm>
          <a:prstGeom prst="rect">
            <a:avLst/>
          </a:prstGeom>
        </p:spPr>
      </p:pic>
      <p:pic>
        <p:nvPicPr>
          <p:cNvPr id="6" name="Imagem 5" descr="Ponte sobre rio&#10;&#10;Descrição gerada automaticamente com confiança média">
            <a:extLst>
              <a:ext uri="{FF2B5EF4-FFF2-40B4-BE49-F238E27FC236}">
                <a16:creationId xmlns:a16="http://schemas.microsoft.com/office/drawing/2014/main" id="{E778B6E3-C811-DC30-EBD3-C462D831D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21531" r="220" b="-21531"/>
          <a:stretch/>
        </p:blipFill>
        <p:spPr>
          <a:xfrm>
            <a:off x="6010276" y="4304550"/>
            <a:ext cx="8168616" cy="708772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1" name="Gráfico 16">
            <a:extLst>
              <a:ext uri="{FF2B5EF4-FFF2-40B4-BE49-F238E27FC236}">
                <a16:creationId xmlns:a16="http://schemas.microsoft.com/office/drawing/2014/main" id="{8DB62D89-D3C9-B151-1953-3CB1B1B187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7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4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9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 flipH="1">
            <a:off x="10688306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994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270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2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4" name="Gráfico 3">
            <a:extLst>
              <a:ext uri="{FF2B5EF4-FFF2-40B4-BE49-F238E27FC236}">
                <a16:creationId xmlns:a16="http://schemas.microsoft.com/office/drawing/2014/main" id="{300C15AE-C18D-4467-1CC4-DD7670DF87DE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13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2" name="Gráfico 3">
            <a:extLst>
              <a:ext uri="{FF2B5EF4-FFF2-40B4-BE49-F238E27FC236}">
                <a16:creationId xmlns:a16="http://schemas.microsoft.com/office/drawing/2014/main" id="{9897D4F6-0678-D2D0-A352-E0191A223987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93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</p:spTree>
    <p:extLst>
      <p:ext uri="{BB962C8B-B14F-4D97-AF65-F5344CB8AC3E}">
        <p14:creationId xmlns:p14="http://schemas.microsoft.com/office/powerpoint/2010/main" val="213859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8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007F4760-DCB9-D4FB-C7A7-ECD63B7AD4DF}"/>
              </a:ext>
            </a:extLst>
          </p:cNvPr>
          <p:cNvSpPr/>
          <p:nvPr userDrawn="1"/>
        </p:nvSpPr>
        <p:spPr>
          <a:xfrm>
            <a:off x="-76200" y="-33145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D0460BA-F107-69F7-2490-807E490314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3588A11F-0055-947A-4ECE-BB45FB8E11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10" name="Imagem 9" descr="Floresta com árvores e água ao fundo&#10;&#10;Descrição gerada automaticamente">
            <a:extLst>
              <a:ext uri="{FF2B5EF4-FFF2-40B4-BE49-F238E27FC236}">
                <a16:creationId xmlns:a16="http://schemas.microsoft.com/office/drawing/2014/main" id="{E0BC5AB6-C43A-24A0-DA7E-AF26FB469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36769" r="34" b="-36769"/>
          <a:stretch/>
        </p:blipFill>
        <p:spPr>
          <a:xfrm>
            <a:off x="6096000" y="4180200"/>
            <a:ext cx="8674096" cy="7809166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16">
            <a:extLst>
              <a:ext uri="{FF2B5EF4-FFF2-40B4-BE49-F238E27FC236}">
                <a16:creationId xmlns:a16="http://schemas.microsoft.com/office/drawing/2014/main" id="{F072B81E-6979-DDED-BC6B-0177BE1018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6" name="Imagem 15" descr="Mulher segurando brócolis&#10;&#10;Descrição gerada automaticamente">
            <a:extLst>
              <a:ext uri="{FF2B5EF4-FFF2-40B4-BE49-F238E27FC236}">
                <a16:creationId xmlns:a16="http://schemas.microsoft.com/office/drawing/2014/main" id="{E8F90024-3DFE-5104-BDE4-8E7B7C407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4622" r="12289" b="1385"/>
          <a:stretch/>
        </p:blipFill>
        <p:spPr>
          <a:xfrm>
            <a:off x="-3308655" y="-2436882"/>
            <a:ext cx="8029575" cy="789599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Gráfico 4">
            <a:extLst>
              <a:ext uri="{FF2B5EF4-FFF2-40B4-BE49-F238E27FC236}">
                <a16:creationId xmlns:a16="http://schemas.microsoft.com/office/drawing/2014/main" id="{C57955D2-00EF-E1EE-55E1-B2C3BD95BD5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210" y="-33145"/>
            <a:ext cx="4293326" cy="64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0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04B9F141-DB4E-355E-BFA2-DD83267885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19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33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00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750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65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2FB2DFC2-25B0-EEFF-519F-7976AF338D4E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62C57CB-E045-AD6E-03A7-0B201A4FAF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55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18">
            <a:extLst>
              <a:ext uri="{FF2B5EF4-FFF2-40B4-BE49-F238E27FC236}">
                <a16:creationId xmlns:a16="http://schemas.microsoft.com/office/drawing/2014/main" id="{BCCE26D5-D425-C649-4DEF-2C12B372757F}"/>
              </a:ext>
            </a:extLst>
          </p:cNvPr>
          <p:cNvSpPr/>
          <p:nvPr userDrawn="1"/>
        </p:nvSpPr>
        <p:spPr>
          <a:xfrm flipH="1">
            <a:off x="6002566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03A062C-081E-C716-2256-43812B9B8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9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4779DC56-65A9-2BE1-E17F-12971AD6BB94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2135A0B-84CD-7EEC-6BE6-313FFC6DD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2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0BD6F5-3030-2CCC-0DE4-955876B9C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06" b="9506"/>
          <a:stretch/>
        </p:blipFill>
        <p:spPr>
          <a:xfrm>
            <a:off x="0" y="-5539"/>
            <a:ext cx="7171505" cy="6892830"/>
          </a:xfrm>
          <a:prstGeom prst="rect">
            <a:avLst/>
          </a:prstGeom>
        </p:spPr>
      </p:pic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>
            <a:off x="3246467" y="-5539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6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6BA52EB2-3D5A-3EA3-BD6A-476B57A7234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16">
            <a:extLst>
              <a:ext uri="{FF2B5EF4-FFF2-40B4-BE49-F238E27FC236}">
                <a16:creationId xmlns:a16="http://schemas.microsoft.com/office/drawing/2014/main" id="{493C67B4-F165-4598-1B52-365BFB094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1" name="Imagem 5">
            <a:extLst>
              <a:ext uri="{FF2B5EF4-FFF2-40B4-BE49-F238E27FC236}">
                <a16:creationId xmlns:a16="http://schemas.microsoft.com/office/drawing/2014/main" id="{A49D7E52-491A-9AD7-D345-A99016FAF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164F0AD1-888B-C437-3F92-9C930ACC8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681"/>
            <a:ext cx="1628350" cy="336147"/>
          </a:xfrm>
          <a:prstGeom prst="rect">
            <a:avLst/>
          </a:prstGeom>
        </p:spPr>
      </p:pic>
      <p:pic>
        <p:nvPicPr>
          <p:cNvPr id="14" name="Gráfico 4">
            <a:extLst>
              <a:ext uri="{FF2B5EF4-FFF2-40B4-BE49-F238E27FC236}">
                <a16:creationId xmlns:a16="http://schemas.microsoft.com/office/drawing/2014/main" id="{1231B30B-872A-49F6-E932-4C47A9820E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-33145"/>
            <a:ext cx="4401519" cy="66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94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65B32E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3476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974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9679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981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3674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66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60D5149-624A-29E8-2BC6-EAFBA44898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70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03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  <p:sp>
        <p:nvSpPr>
          <p:cNvPr id="2" name="Gráfico 3">
            <a:extLst>
              <a:ext uri="{FF2B5EF4-FFF2-40B4-BE49-F238E27FC236}">
                <a16:creationId xmlns:a16="http://schemas.microsoft.com/office/drawing/2014/main" id="{2D59DE4D-37DC-612F-F150-86CB7E21BCDC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348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730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BF56CC35-577E-20DF-D1E8-198E4A2044B3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84FD9D36-078B-87D2-6421-2696848A6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3529101" cy="50059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A426CAD-45F8-A7B5-F19D-92B5601FDC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3145"/>
            <a:ext cx="3212836" cy="485001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AF58BDBE-9B80-5DD5-63DF-504247681E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7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3D514BFF-DADB-FE87-FD35-321A6D5EC9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91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53105" y="6391839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‹nº›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968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F23AF2-F76E-4B05-A531-BA176439F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208A20-299E-BABA-DA3F-40D360D3A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F2A679-AD0D-3511-3294-83FDE5791A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6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619C25-9A0F-44A2-942E-CFEA533C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CCB8E5-25CC-481C-AAD6-A983E360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1016A9-2AAC-4869-8529-DC00ABFA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C47F1C-BB8D-4FC6-A320-FD61945A3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367CB-6B07-4710-978F-57FCAB3CE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8539-74E5-40D7-8CDC-17C95B47164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46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688" r:id="rId2"/>
    <p:sldLayoutId id="2147483862" r:id="rId3"/>
    <p:sldLayoutId id="2147483863" r:id="rId4"/>
    <p:sldLayoutId id="2147483864" r:id="rId5"/>
    <p:sldLayoutId id="2147483713" r:id="rId6"/>
    <p:sldLayoutId id="2147483828" r:id="rId7"/>
    <p:sldLayoutId id="2147483830" r:id="rId8"/>
    <p:sldLayoutId id="2147483831" r:id="rId9"/>
    <p:sldLayoutId id="2147483840" r:id="rId10"/>
    <p:sldLayoutId id="2147483832" r:id="rId11"/>
    <p:sldLayoutId id="2147483852" r:id="rId12"/>
    <p:sldLayoutId id="2147483853" r:id="rId13"/>
    <p:sldLayoutId id="2147483833" r:id="rId14"/>
    <p:sldLayoutId id="2147483837" r:id="rId15"/>
    <p:sldLayoutId id="2147483834" r:id="rId16"/>
    <p:sldLayoutId id="2147483835" r:id="rId17"/>
    <p:sldLayoutId id="2147483844" r:id="rId18"/>
    <p:sldLayoutId id="2147483845" r:id="rId19"/>
    <p:sldLayoutId id="2147483848" r:id="rId20"/>
    <p:sldLayoutId id="2147483849" r:id="rId21"/>
    <p:sldLayoutId id="2147483846" r:id="rId22"/>
    <p:sldLayoutId id="2147483841" r:id="rId23"/>
    <p:sldLayoutId id="2147483851" r:id="rId24"/>
    <p:sldLayoutId id="2147483866" r:id="rId25"/>
    <p:sldLayoutId id="2147483867" r:id="rId26"/>
    <p:sldLayoutId id="2147483875" r:id="rId27"/>
    <p:sldLayoutId id="2147483843" r:id="rId28"/>
    <p:sldLayoutId id="2147483847" r:id="rId29"/>
    <p:sldLayoutId id="2147483842" r:id="rId30"/>
    <p:sldLayoutId id="2147483858" r:id="rId31"/>
    <p:sldLayoutId id="2147483859" r:id="rId32"/>
    <p:sldLayoutId id="2147483860" r:id="rId33"/>
    <p:sldLayoutId id="2147483861" r:id="rId34"/>
    <p:sldLayoutId id="2147483870" r:id="rId35"/>
    <p:sldLayoutId id="2147483871" r:id="rId36"/>
    <p:sldLayoutId id="2147483872" r:id="rId37"/>
    <p:sldLayoutId id="2147483714" r:id="rId38"/>
    <p:sldLayoutId id="2147483854" r:id="rId39"/>
    <p:sldLayoutId id="2147483855" r:id="rId40"/>
    <p:sldLayoutId id="2147483876" r:id="rId41"/>
    <p:sldLayoutId id="2147483856" r:id="rId42"/>
    <p:sldLayoutId id="2147483857" r:id="rId43"/>
    <p:sldLayoutId id="2147483829" r:id="rId44"/>
    <p:sldLayoutId id="2147483874" r:id="rId45"/>
    <p:sldLayoutId id="2147483836" r:id="rId46"/>
    <p:sldLayoutId id="2147483850" r:id="rId47"/>
    <p:sldLayoutId id="2147483839" r:id="rId48"/>
    <p:sldLayoutId id="2147483838" r:id="rId49"/>
    <p:sldLayoutId id="2147483873" r:id="rId50"/>
    <p:sldLayoutId id="2147483901" r:id="rId51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hyperlink" Target="mailto:milber@bndes.gov.br" TargetMode="External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hyperlink" Target="mailto:glads@bndes.gov.br" TargetMode="Externa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16">
            <a:extLst>
              <a:ext uri="{FF2B5EF4-FFF2-40B4-BE49-F238E27FC236}">
                <a16:creationId xmlns:a16="http://schemas.microsoft.com/office/drawing/2014/main" id="{041A6C57-1D2D-26A7-86B6-6F2C9176C6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2" y="4595489"/>
            <a:ext cx="5772538" cy="2374359"/>
          </a:xfrm>
          <a:prstGeom prst="rect">
            <a:avLst/>
          </a:prstGeom>
        </p:spPr>
      </p:pic>
      <p:sp>
        <p:nvSpPr>
          <p:cNvPr id="8" name="Nome do tema">
            <a:extLst>
              <a:ext uri="{FF2B5EF4-FFF2-40B4-BE49-F238E27FC236}">
                <a16:creationId xmlns:a16="http://schemas.microsoft.com/office/drawing/2014/main" id="{AFA22133-2CC7-7B9E-16DF-E2F7E42788F1}"/>
              </a:ext>
            </a:extLst>
          </p:cNvPr>
          <p:cNvSpPr txBox="1"/>
          <p:nvPr/>
        </p:nvSpPr>
        <p:spPr>
          <a:xfrm>
            <a:off x="5211188" y="1893715"/>
            <a:ext cx="6594894" cy="232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3600" b="1" kern="0" dirty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PRIORIZAÇÃO PILOTO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3600" b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Comitê Técnico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Reunião de 22 </a:t>
            </a:r>
            <a:r>
              <a:rPr lang="pt-BR" altLang="pt-BR" sz="20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ago</a:t>
            </a: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086088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Atividades de Operação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541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Upgrading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Boarding</a:t>
            </a:r>
            <a:endParaRPr lang="pt-BR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Exigem atividades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semi-síncronas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 após aprovação pelo Comitê Técnico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2 semanas.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Votação (</a:t>
            </a:r>
            <a:r>
              <a:rPr lang="pt-BR" sz="2400" b="1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24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boarding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Aceitação de novo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validator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 produção de blocos.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Chamada RPC na porta específica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validator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Demanda atividade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semi-síncrona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Conexões novas (</a:t>
            </a:r>
            <a:r>
              <a:rPr lang="pt-BR" sz="2400" b="1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24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boarding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Mudança de conectividade do boot e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Ajuste de arquivos nos nós.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Boot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genesis.json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validator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static-nodes.json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Chamada RPC na porta específica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validator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Abertura de regra de firewall.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Boot (para novo boot e alguns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writers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 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validator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(para novo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validator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9333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Atividades de Operação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541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Permissionamentos</a:t>
            </a:r>
            <a:endParaRPr lang="pt-BR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Demandam uma conta na blockchain.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Chave privada (ou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seed-phrase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precisa ser armazenada de forma segura.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Gerida de acordo com normas internas.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Tipicamente, as instituições realizarão um tipo de permissionamento: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Permissão/proibição para que contas enviem transações.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interface web.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Outros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permissionamentos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podem ser feitos através de página web.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Permissão/proibição de nó para participar da rede.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Inclusão/exclusão de outros administradores.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caso de evolução do permissionamento.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Permissão para que um admin realize os ajustes.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Envio de transação para a rede.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Ferramentas específicas: remix +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Metamask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85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Atividades de Operação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541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Upgrade simples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Mudança de versão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Besu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restart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dos containers.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Coordenação simples: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validators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das instituições precisam realizar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restart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escalonadamente. </a:t>
            </a: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Upgrade com “</a:t>
            </a:r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fork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Mudança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genesis.json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restart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dos containers dos nós.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Também depende de coordenação entre os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validators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Será escolhido um “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fork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block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” futuro.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Todos os nós precisarão ter feito as alterações antes da produção do “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fork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block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” para não sair da rede.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3914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Infraestrutura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Nós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nós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Besu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validator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boot,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-boot).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 host: 2 cores / 4 Gb de memória / 100Gb.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Conexões com nós externos: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Validator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6 conexões externas (6 com outros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validators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Boot  8 conexões externas (6 boots + 1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writer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 1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observer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-boot, ambos da PUC-Rio).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Writer  Sem conexões externas.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Observer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-boot  1 porta aberta na internet para conexão livre.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68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Infraestrutura (faltou ETL)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Monitoração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Prometheus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cada nó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Besu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Conexões de um dos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Prometheus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os das outras instituições.</a:t>
            </a: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dApp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Permissionamento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servidor web.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</a:t>
            </a:r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explorer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container, possivelmente, no mesmo host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Ethstats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Monitoração de aplicação.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docker-compose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2 serviços.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Possivelmente no mesmo host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1776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BlockchainGov e Workshop</a:t>
            </a:r>
          </a:p>
        </p:txBody>
      </p:sp>
    </p:spTree>
    <p:extLst>
      <p:ext uri="{BB962C8B-B14F-4D97-AF65-F5344CB8AC3E}">
        <p14:creationId xmlns:p14="http://schemas.microsoft.com/office/powerpoint/2010/main" val="606104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Propostas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Revisão Framework para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Whitepaper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 revisar visão futura (piloto e após).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Apresentação documentação arquitetural.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Buscar apresentação da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Hyperledger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Apresentação técnica sobre identidade descentralizada.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Apresentação detalhada caso de uso (PUC, RNP,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Prodemge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Algum outro caso de uso?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Startup?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Apresentação sobre HSM.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Algum hands-on? </a:t>
            </a:r>
          </a:p>
        </p:txBody>
      </p:sp>
    </p:spTree>
    <p:extLst>
      <p:ext uri="{BB962C8B-B14F-4D97-AF65-F5344CB8AC3E}">
        <p14:creationId xmlns:p14="http://schemas.microsoft.com/office/powerpoint/2010/main" val="104067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me do tema">
            <a:extLst>
              <a:ext uri="{FF2B5EF4-FFF2-40B4-BE49-F238E27FC236}">
                <a16:creationId xmlns:a16="http://schemas.microsoft.com/office/drawing/2014/main" id="{27F033DF-4E81-C277-1848-5A3A845791C3}"/>
              </a:ext>
            </a:extLst>
          </p:cNvPr>
          <p:cNvSpPr txBox="1"/>
          <p:nvPr/>
        </p:nvSpPr>
        <p:spPr>
          <a:xfrm>
            <a:off x="610902" y="2356874"/>
            <a:ext cx="7504398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Obrigado</a:t>
            </a: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  <a:hlinkClick r:id="rId2"/>
            </a:endParaRPr>
          </a:p>
          <a:p>
            <a:pPr defTabSz="825500" hangingPunct="0">
              <a:spcAft>
                <a:spcPts val="200"/>
              </a:spcAft>
              <a:defRPr/>
            </a:pPr>
            <a:r>
              <a:rPr lang="pt-BR" sz="2400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  <a:hlinkClick r:id="rId3"/>
              </a:rPr>
              <a:t>glads@bndes.gov.br</a:t>
            </a:r>
            <a:endParaRPr lang="pt-BR" sz="24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aixaDeTexto 15">
            <a:extLst>
              <a:ext uri="{FF2B5EF4-FFF2-40B4-BE49-F238E27FC236}">
                <a16:creationId xmlns:a16="http://schemas.microsoft.com/office/drawing/2014/main" id="{6C0A2B77-A805-C973-1F48-28559EF798AA}"/>
              </a:ext>
            </a:extLst>
          </p:cNvPr>
          <p:cNvSpPr/>
          <p:nvPr/>
        </p:nvSpPr>
        <p:spPr>
          <a:xfrm>
            <a:off x="8628833" y="3667292"/>
            <a:ext cx="2989131" cy="283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facebook.com/</a:t>
            </a:r>
            <a:r>
              <a:rPr dirty="0" err="1">
                <a:solidFill>
                  <a:schemeClr val="accent1"/>
                </a:solidFill>
              </a:rPr>
              <a:t>bndes.imprensa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twitter.com/</a:t>
            </a:r>
            <a:r>
              <a:rPr dirty="0" err="1">
                <a:solidFill>
                  <a:schemeClr val="accent1"/>
                </a:solidFill>
              </a:rPr>
              <a:t>bndes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youtube.com/</a:t>
            </a:r>
            <a:r>
              <a:rPr dirty="0" err="1">
                <a:solidFill>
                  <a:schemeClr val="accent1"/>
                </a:solidFill>
              </a:rPr>
              <a:t>bndesgovbr</a:t>
            </a:r>
            <a:r>
              <a:rPr lang="pt-BR" dirty="0">
                <a:solidFill>
                  <a:schemeClr val="accent1"/>
                </a:solidFill>
              </a:rPr>
              <a:t> linkedin.com/</a:t>
            </a:r>
            <a:r>
              <a:rPr lang="pt-BR" dirty="0" err="1">
                <a:solidFill>
                  <a:schemeClr val="accent1"/>
                </a:solidFill>
              </a:rPr>
              <a:t>company</a:t>
            </a:r>
            <a:r>
              <a:rPr lang="pt-BR" dirty="0">
                <a:solidFill>
                  <a:schemeClr val="accent1"/>
                </a:solidFill>
              </a:rPr>
              <a:t>/</a:t>
            </a:r>
            <a:r>
              <a:rPr lang="pt-BR" dirty="0" err="1">
                <a:solidFill>
                  <a:schemeClr val="accent1"/>
                </a:solidFill>
              </a:rPr>
              <a:t>bndes</a:t>
            </a: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dirty="0">
                <a:solidFill>
                  <a:schemeClr val="accent1"/>
                </a:solidFill>
                <a:latin typeface="Arial"/>
                <a:cs typeface="Arial"/>
              </a:rPr>
              <a:t>Instagram.com/</a:t>
            </a:r>
            <a:r>
              <a:rPr lang="pt-BR" sz="1600" dirty="0" err="1">
                <a:solidFill>
                  <a:schemeClr val="accent1"/>
                </a:solidFill>
                <a:latin typeface="Arial"/>
                <a:cs typeface="Arial"/>
              </a:rPr>
              <a:t>bndesgovbr</a:t>
            </a:r>
            <a:endParaRPr sz="16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CaixaDeTexto 18">
            <a:extLst>
              <a:ext uri="{FF2B5EF4-FFF2-40B4-BE49-F238E27FC236}">
                <a16:creationId xmlns:a16="http://schemas.microsoft.com/office/drawing/2014/main" id="{F4FC900F-6D37-ABC4-4C73-29B6ED5E988F}"/>
              </a:ext>
            </a:extLst>
          </p:cNvPr>
          <p:cNvSpPr/>
          <p:nvPr/>
        </p:nvSpPr>
        <p:spPr>
          <a:xfrm>
            <a:off x="8608703" y="458149"/>
            <a:ext cx="3163431" cy="328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Portal BNDES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Atendimento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Empresarial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0800 702 6337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Chamadas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internacionais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+55 21 2172 6337 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Ouvidoria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0800 702 6307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www.bndes.gov.br/ouvidoria</a:t>
            </a: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Fale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Conosco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www.bndes.gov.br/faleconosco</a:t>
            </a:r>
          </a:p>
        </p:txBody>
      </p:sp>
      <p:sp>
        <p:nvSpPr>
          <p:cNvPr id="19" name="Gráfico 18">
            <a:extLst>
              <a:ext uri="{FF2B5EF4-FFF2-40B4-BE49-F238E27FC236}">
                <a16:creationId xmlns:a16="http://schemas.microsoft.com/office/drawing/2014/main" id="{239D1421-B558-F10D-2BF6-E1AACC0C8EF0}"/>
              </a:ext>
            </a:extLst>
          </p:cNvPr>
          <p:cNvSpPr/>
          <p:nvPr/>
        </p:nvSpPr>
        <p:spPr>
          <a:xfrm rot="1230521" flipH="1">
            <a:off x="5856092" y="241607"/>
            <a:ext cx="3654525" cy="6374787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4FC8A845-2BFC-D322-D694-3BB4F35E3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917" y="4354930"/>
            <a:ext cx="342900" cy="3429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23E9E0F-33F4-ADA2-EFCC-A7D65B98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9917" y="3835523"/>
            <a:ext cx="342900" cy="33337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2198174-D324-ADA7-0711-EC9547518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5985" y="5431845"/>
            <a:ext cx="342900" cy="3429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57BA5F0E-3DD0-BC17-F3EE-641C6F97F0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0679" y="4883863"/>
            <a:ext cx="361950" cy="36195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260FD8D-155A-B7C4-D244-DBB9C9BAA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79917" y="5960778"/>
            <a:ext cx="342900" cy="3429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C5A65168-0F70-8384-1413-087E719214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9917" y="2261124"/>
            <a:ext cx="342900" cy="3429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A6CA276E-9955-1941-F893-8F3D60CEFB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9917" y="3121963"/>
            <a:ext cx="342900" cy="3429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82B90300-6D05-DED9-AC8C-8F3EED5C7E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4680" y="1196553"/>
            <a:ext cx="333375" cy="33337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49B096C-770B-DB84-3FBB-9E1CC65ACF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79917" y="506062"/>
            <a:ext cx="342900" cy="342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D73710-28EC-8D8E-BA08-A197C4F1223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02" y="5364480"/>
            <a:ext cx="3674436" cy="7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Pauta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Andamento geral.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 sobre a operação da RBB.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 BlockchainGov.</a:t>
            </a:r>
          </a:p>
          <a:p>
            <a:pPr marL="514350" indent="-514350">
              <a:buFont typeface="+mj-lt"/>
              <a:buAutoNum type="arabicPeriod"/>
            </a:pPr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5282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Andamento geral</a:t>
            </a:r>
          </a:p>
        </p:txBody>
      </p:sp>
    </p:spTree>
    <p:extLst>
      <p:ext uri="{BB962C8B-B14F-4D97-AF65-F5344CB8AC3E}">
        <p14:creationId xmlns:p14="http://schemas.microsoft.com/office/powerpoint/2010/main" val="885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Replanejamento para o Piloto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Tarefas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Capacidade de evoluir permissionamento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BNDES.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Testar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dApp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permissionamento  BNDES.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Testar Block Explorer  BNDES.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Monitoração  Envolvimento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Prodemge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e/ou Dataprev.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Testar Observação  RNP.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Manual de Operações  Esforço de todos.</a:t>
            </a:r>
          </a:p>
          <a:p>
            <a:pPr lvl="1"/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60156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Frentes técnicas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marR="0" lvl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Reset Laboratório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1E428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1E42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TCU e </a:t>
            </a:r>
            <a:r>
              <a:rPr lang="pt-BR" sz="2400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PUC.</a:t>
            </a:r>
          </a:p>
          <a:p>
            <a:pPr marL="342900" marR="0" lvl="0" indent="-34290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lang="pt-BR" sz="2400" dirty="0">
              <a:solidFill>
                <a:srgbClr val="1E428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Tarefas Replanejamento do Piloto</a:t>
            </a:r>
            <a:endParaRPr lang="pt-BR" sz="2400" dirty="0">
              <a:solidFill>
                <a:srgbClr val="1E428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Capacidade de evoluir permissionamento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BNDES.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Testar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dApp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permissionamento  BNDES.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Ajustes Github.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Testar Block Explorer  BNDES.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Monitoração  CPQD 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Prodemge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Testar Observação  RNP.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Manual de Operações  Material em seguida.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0">
              <a:defRPr/>
            </a:pP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 de Uso</a:t>
            </a:r>
            <a:endParaRPr lang="pt-BR" sz="2400" dirty="0">
              <a:solidFill>
                <a:srgbClr val="1E428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PUC.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6013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 sobre a Operação da RBB</a:t>
            </a:r>
          </a:p>
        </p:txBody>
      </p:sp>
    </p:spTree>
    <p:extLst>
      <p:ext uri="{BB962C8B-B14F-4D97-AF65-F5344CB8AC3E}">
        <p14:creationId xmlns:p14="http://schemas.microsoft.com/office/powerpoint/2010/main" val="2053502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Situação Atual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541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Laboratório com participação de diversas instituições: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BNDES, TCU, Dataprev, CPQD, RNP,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Prodemge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PUC-Rio.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dockerizados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 os roteiros e scripts são testados no laboratório.</a:t>
            </a:r>
          </a:p>
        </p:txBody>
      </p:sp>
    </p:spTree>
    <p:extLst>
      <p:ext uri="{BB962C8B-B14F-4D97-AF65-F5344CB8AC3E}">
        <p14:creationId xmlns:p14="http://schemas.microsoft.com/office/powerpoint/2010/main" val="327365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Introdução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541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Monitoração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 organização terá sua própria interface de monitoração.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participantes trocarão experiências sobre o alertas.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 há obrigações </a:t>
            </a:r>
            <a:r>
              <a:rPr lang="pt-BR" sz="24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priori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isso.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Monitoração mútua.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Prometheus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Padrão de coleta de monitoração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Besu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instituição pode acessar 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Prometheus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das outras participantes.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 deve dar acesso ao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Prometheus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concentra a monitoração dos seus nós.</a:t>
            </a: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59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Atividades de Operação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541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Horário de serviço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Proposta: horário comercial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Dias úteis, de 9h-18h.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propostos desconsideram o tempo fora desse intervalo.</a:t>
            </a:r>
          </a:p>
          <a:p>
            <a:endParaRPr lang="pt-BR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Definição de </a:t>
            </a:r>
            <a:r>
              <a:rPr lang="pt-BR" sz="24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Gestores de Incidentes da RBB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Canal exclusivo para incidentes críticos (a ser definido).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Algumas opções: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Discord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WhatsApp etc.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 para início de atendimento de incidente crítico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2 horas.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 para ações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semi-síncronas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resolução de incidentes críticos.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 horas, no caso de ação dentro das horas de serviço.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 horas, no caso de ações fora das horas de serviço.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Definição de incidentes críticos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Comitê Técnico.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Inclui vulnerabilidades de segurança. 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73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1_Tema do Office">
  <a:themeElements>
    <a:clrScheme name="BNDES_PPT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1E428B"/>
      </a:accent1>
      <a:accent2>
        <a:srgbClr val="009933"/>
      </a:accent2>
      <a:accent3>
        <a:srgbClr val="E75300"/>
      </a:accent3>
      <a:accent4>
        <a:srgbClr val="52BBB5"/>
      </a:accent4>
      <a:accent5>
        <a:srgbClr val="759CB8"/>
      </a:accent5>
      <a:accent6>
        <a:srgbClr val="65B32E"/>
      </a:accent6>
      <a:hlink>
        <a:srgbClr val="1E428B"/>
      </a:hlink>
      <a:folHlink>
        <a:srgbClr val="759CB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NDES_PPTPADRAO_2023 final.potx" id="{372600E5-5449-4785-A534-D5512674F534}" vid="{44BE1CB9-669F-4201-A1DB-9F37178D987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14806918429D4EAD9B8C1567CB38C3" ma:contentTypeVersion="16" ma:contentTypeDescription="Crie um novo documento." ma:contentTypeScope="" ma:versionID="c9016450987f96a00ecc7c6062a366c5">
  <xsd:schema xmlns:xsd="http://www.w3.org/2001/XMLSchema" xmlns:xs="http://www.w3.org/2001/XMLSchema" xmlns:p="http://schemas.microsoft.com/office/2006/metadata/properties" xmlns:ns2="d95a7201-e5b7-4016-87f8-9f760fcbb428" xmlns:ns3="ad7ea48e-e536-41d4-9f9a-080acdf5a2f8" targetNamespace="http://schemas.microsoft.com/office/2006/metadata/properties" ma:root="true" ma:fieldsID="55246ddf4c3cf110b32089d0dcf9fc65" ns2:_="" ns3:_="">
    <xsd:import namespace="d95a7201-e5b7-4016-87f8-9f760fcbb428"/>
    <xsd:import namespace="ad7ea48e-e536-41d4-9f9a-080acdf5a2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5a7201-e5b7-4016-87f8-9f760fcbb4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2760691-8725-4120-a377-c54abaab09ce}" ma:internalName="TaxCatchAll" ma:showField="CatchAllData" ma:web="d95a7201-e5b7-4016-87f8-9f760fcbb4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ea48e-e536-41d4-9f9a-080acdf5a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cf186e4-621b-475d-9963-da1c83341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7ea48e-e536-41d4-9f9a-080acdf5a2f8">
      <Terms xmlns="http://schemas.microsoft.com/office/infopath/2007/PartnerControls"/>
    </lcf76f155ced4ddcb4097134ff3c332f>
    <TaxCatchAll xmlns="d95a7201-e5b7-4016-87f8-9f760fcbb42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EFA0E3-B72A-4574-A7B1-3F4466D93E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5a7201-e5b7-4016-87f8-9f760fcbb428"/>
    <ds:schemaRef ds:uri="ad7ea48e-e536-41d4-9f9a-080acdf5a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B8C1F3-4761-45FE-A344-E4F9503C4D62}">
  <ds:schemaRefs>
    <ds:schemaRef ds:uri="http://purl.org/dc/dcmitype/"/>
    <ds:schemaRef ds:uri="http://purl.org/dc/elements/1.1/"/>
    <ds:schemaRef ds:uri="http://schemas.microsoft.com/office/2006/metadata/properties"/>
    <ds:schemaRef ds:uri="d95a7201-e5b7-4016-87f8-9f760fcbb428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d7ea48e-e536-41d4-9f9a-080acdf5a2f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1331484-2C7D-4991-8A0F-A9D83F4213E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5aee72d-2f82-48e1-9078-193c2d8a0bda}" enabled="1" method="Privileged" siteId="{7e2324c6-6925-427e-b56d-4e6eda16752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BNDES_PPTPADRAO_2023 final</Template>
  <TotalTime>4279</TotalTime>
  <Words>959</Words>
  <Application>Microsoft Office PowerPoint</Application>
  <PresentationFormat>Widescreen</PresentationFormat>
  <Paragraphs>184</Paragraphs>
  <Slides>17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BNDES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Gladstone Moises Arantes Junior</dc:creator>
  <cp:lastModifiedBy>Gladstone Moises Arantes Junior</cp:lastModifiedBy>
  <cp:revision>59</cp:revision>
  <cp:lastPrinted>2022-11-07T22:20:14Z</cp:lastPrinted>
  <dcterms:created xsi:type="dcterms:W3CDTF">2023-03-27T20:40:19Z</dcterms:created>
  <dcterms:modified xsi:type="dcterms:W3CDTF">2023-08-23T22:53:56Z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0x010100C414806918429D4EAD9B8C1567CB38C3</vt:lpwstr>
  </property>
</Properties>
</file>